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66" r:id="rId5"/>
    <p:sldId id="258" r:id="rId6"/>
    <p:sldId id="259" r:id="rId7"/>
    <p:sldId id="260" r:id="rId8"/>
    <p:sldId id="262" r:id="rId9"/>
    <p:sldId id="267" r:id="rId10"/>
    <p:sldId id="269" r:id="rId11"/>
    <p:sldId id="264" r:id="rId12"/>
    <p:sldId id="263" r:id="rId13"/>
    <p:sldId id="268" r:id="rId14"/>
    <p:sldId id="265" r:id="rId15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Roboto Condensed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le6MVbG0rrUrPKU1qyJJK7Bw9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6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7063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483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5529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8729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y objetos">
  <p:cSld name="1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2"/>
          <p:cNvSpPr txBox="1">
            <a:spLocks noGrp="1"/>
          </p:cNvSpPr>
          <p:nvPr>
            <p:ph type="subTitle" idx="1"/>
          </p:nvPr>
        </p:nvSpPr>
        <p:spPr>
          <a:xfrm>
            <a:off x="1677726" y="2731982"/>
            <a:ext cx="5808434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title"/>
          </p:nvPr>
        </p:nvSpPr>
        <p:spPr>
          <a:xfrm>
            <a:off x="1677726" y="1511134"/>
            <a:ext cx="5808434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7012560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REA 1">
  <p:cSld name="1_CREA 1">
    <p:bg>
      <p:bgPr>
        <a:solidFill>
          <a:schemeClr val="lt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ítulo y objetos">
  <p:cSld name="3_Título y objetos">
    <p:bg>
      <p:bgPr>
        <a:solidFill>
          <a:schemeClr val="lt2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6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22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body" idx="2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" name="Google Shape;25;p16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ítulo y objetos">
  <p:cSld name="4_Título y objetos">
    <p:bg>
      <p:bgPr>
        <a:solidFill>
          <a:schemeClr val="lt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7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457199" y="3305176"/>
            <a:ext cx="8249294" cy="83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457199" y="2180035"/>
            <a:ext cx="8249294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2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7204364" y="4767263"/>
            <a:ext cx="193963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os objetos">
  <p:cSld name="1_Dos objetos">
    <p:bg>
      <p:bgPr>
        <a:solidFill>
          <a:schemeClr val="lt2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4038600" cy="3242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2"/>
          </p:nvPr>
        </p:nvSpPr>
        <p:spPr>
          <a:xfrm>
            <a:off x="4648200" y="1200152"/>
            <a:ext cx="4038600" cy="3242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3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ación">
  <p:cSld name="1_Comparación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849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849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5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ítulo y objetos">
  <p:cSld name="5_Título y objetos">
    <p:bg>
      <p:bgPr>
        <a:solidFill>
          <a:schemeClr val="lt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20"/>
          <p:cNvSpPr txBox="1">
            <a:spLocks noGrp="1"/>
          </p:cNvSpPr>
          <p:nvPr>
            <p:ph type="body" idx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REA 1">
  <p:cSld name="5_CREA 1">
    <p:bg>
      <p:bgPr>
        <a:solidFill>
          <a:schemeClr val="lt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17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04797"/>
            <a:ext cx="5111750" cy="4243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17" y="1076329"/>
            <a:ext cx="3008313" cy="337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3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ítulo y objetos">
  <p:cSld name="6_Título y objetos">
    <p:bg>
      <p:bgPr>
        <a:solidFill>
          <a:schemeClr val="lt2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" y="4602192"/>
            <a:ext cx="9143994" cy="54130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3475078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334208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3900138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3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subTitle" idx="1"/>
          </p:nvPr>
        </p:nvSpPr>
        <p:spPr>
          <a:xfrm>
            <a:off x="1677726" y="2731982"/>
            <a:ext cx="6137204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Link a la web (si tiene)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Link a redes sociales del proyecto (si tiene)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" name="Google Shape;72;p1"/>
          <p:cNvSpPr txBox="1">
            <a:spLocks noGrp="1"/>
          </p:cNvSpPr>
          <p:nvPr>
            <p:ph type="title"/>
          </p:nvPr>
        </p:nvSpPr>
        <p:spPr>
          <a:xfrm>
            <a:off x="1677726" y="1511134"/>
            <a:ext cx="5808434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Título del proyecto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3" name="Google Shape;73;p1"/>
          <p:cNvSpPr txBox="1">
            <a:spLocks noGrp="1"/>
          </p:cNvSpPr>
          <p:nvPr>
            <p:ph type="sldNum" idx="12"/>
          </p:nvPr>
        </p:nvSpPr>
        <p:spPr>
          <a:xfrm>
            <a:off x="7012560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 txBox="1">
            <a:spLocks noGrp="1"/>
          </p:cNvSpPr>
          <p:nvPr>
            <p:ph type="title"/>
          </p:nvPr>
        </p:nvSpPr>
        <p:spPr>
          <a:xfrm>
            <a:off x="0" y="205979"/>
            <a:ext cx="914399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¿Qué problema resuelve tu proyecto? 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¿Qué desafío aborda?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1" name="Google Shape;81;p2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2</a:t>
            </a:fld>
            <a:endParaRPr/>
          </a:p>
        </p:txBody>
      </p:sp>
      <p:sp>
        <p:nvSpPr>
          <p:cNvPr id="83" name="Google Shape;83;p2"/>
          <p:cNvSpPr txBox="1"/>
          <p:nvPr/>
        </p:nvSpPr>
        <p:spPr>
          <a:xfrm>
            <a:off x="0" y="1714857"/>
            <a:ext cx="9143999" cy="171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El texto no debe exceder los 280 caracteres (1 tweet)</a:t>
            </a: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s-MX"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s-MX" sz="2400" b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Podés</a:t>
            </a: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incluir links a videos donde se presente </a:t>
            </a:r>
            <a:b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</a:b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el problema o desafío.</a:t>
            </a: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title"/>
          </p:nvPr>
        </p:nvSpPr>
        <p:spPr>
          <a:xfrm>
            <a:off x="0" y="205978"/>
            <a:ext cx="9144000" cy="1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Presentá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la solución que </a:t>
            </a: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proponés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Indicá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el estadio de desarrollo 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en que se encuentra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21" name="Google Shape;121;p6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3</a:t>
            </a:fld>
            <a:endParaRPr/>
          </a:p>
        </p:txBody>
      </p:sp>
      <p:sp>
        <p:nvSpPr>
          <p:cNvPr id="122" name="Google Shape;122;p6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-1" y="1469204"/>
            <a:ext cx="9144000" cy="2720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524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s-MX" sz="2400" b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Aclará</a:t>
            </a: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si la solución se encuentra en una etapa </a:t>
            </a:r>
            <a:r>
              <a:rPr lang="es-MX" sz="2400" b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precomercial</a:t>
            </a: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, recientemente comercial o comercial desde hace más de un año.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endParaRPr lang="es-MX" sz="2400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  <a:buSzPts val="3000"/>
            </a:pPr>
            <a:r>
              <a:rPr lang="es-ES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Podés</a:t>
            </a:r>
            <a:r>
              <a:rPr lang="es-ES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incluir imágenes o links a videos.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endParaRPr lang="es-MX"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 txBox="1">
            <a:spLocks noGrp="1"/>
          </p:cNvSpPr>
          <p:nvPr>
            <p:ph type="title"/>
          </p:nvPr>
        </p:nvSpPr>
        <p:spPr>
          <a:xfrm>
            <a:off x="-1" y="611954"/>
            <a:ext cx="91440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Explicá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qué resuelve la solución que </a:t>
            </a: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proponés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1" name="Google Shape;81;p2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4</a:t>
            </a:fld>
            <a:endParaRPr/>
          </a:p>
        </p:txBody>
      </p:sp>
      <p:sp>
        <p:nvSpPr>
          <p:cNvPr id="82" name="Google Shape;82;p2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3;p2">
            <a:extLst>
              <a:ext uri="{FF2B5EF4-FFF2-40B4-BE49-F238E27FC236}">
                <a16:creationId xmlns:a16="http://schemas.microsoft.com/office/drawing/2014/main" id="{264069BB-E914-47B5-92EF-E729FBCE588E}"/>
              </a:ext>
            </a:extLst>
          </p:cNvPr>
          <p:cNvSpPr txBox="1"/>
          <p:nvPr/>
        </p:nvSpPr>
        <p:spPr>
          <a:xfrm>
            <a:off x="1" y="2250072"/>
            <a:ext cx="9143999" cy="50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s-MX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Podés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incluir 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un texto de 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no más de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100 palabras.</a:t>
            </a:r>
            <a:endParaRPr sz="2400" b="0" i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07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>
            <a:spLocks noGrp="1"/>
          </p:cNvSpPr>
          <p:nvPr>
            <p:ph type="title"/>
          </p:nvPr>
        </p:nvSpPr>
        <p:spPr>
          <a:xfrm>
            <a:off x="0" y="817541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¿Que valor diferencial aporta la solución 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que </a:t>
            </a: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proponés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?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91" name="Google Shape;91;p3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5</a:t>
            </a:fld>
            <a:endParaRPr/>
          </a:p>
        </p:txBody>
      </p:sp>
      <p:sp>
        <p:nvSpPr>
          <p:cNvPr id="92" name="Google Shape;92;p3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3;p2">
            <a:extLst>
              <a:ext uri="{FF2B5EF4-FFF2-40B4-BE49-F238E27FC236}">
                <a16:creationId xmlns:a16="http://schemas.microsoft.com/office/drawing/2014/main" id="{F607FFE0-A4FF-482D-BC65-AE8170FBDFD5}"/>
              </a:ext>
            </a:extLst>
          </p:cNvPr>
          <p:cNvSpPr txBox="1"/>
          <p:nvPr/>
        </p:nvSpPr>
        <p:spPr>
          <a:xfrm>
            <a:off x="1" y="2571750"/>
            <a:ext cx="9143999" cy="50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s-MX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Podés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incluir 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un texto de no más de 100 palabras.</a:t>
            </a:r>
            <a:endParaRPr sz="2400" b="0" i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title"/>
          </p:nvPr>
        </p:nvSpPr>
        <p:spPr>
          <a:xfrm>
            <a:off x="-2" y="439014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Perfil de los emprendedores fundadores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1" name="Google Shape;101;p4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6</a:t>
            </a:fld>
            <a:endParaRPr/>
          </a:p>
        </p:txBody>
      </p:sp>
      <p:sp>
        <p:nvSpPr>
          <p:cNvPr id="102" name="Google Shape;102;p4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-1" y="1579367"/>
            <a:ext cx="9143998" cy="2267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endParaRPr lang="es-MX"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es-MX" sz="2400" b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Detallá</a:t>
            </a: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nombres y apellidos, edad, formación y, en caso de poseerla, una breve descripción de su experiencia previa </a:t>
            </a:r>
            <a:b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</a:b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como emprendedores.</a:t>
            </a:r>
          </a:p>
          <a:p>
            <a:pPr algn="ctr">
              <a:buClr>
                <a:schemeClr val="dk1"/>
              </a:buClr>
              <a:buSzPts val="3200"/>
            </a:pPr>
            <a:endParaRPr lang="es-MX" sz="2400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  <a:buSzPts val="3200"/>
            </a:pPr>
            <a:r>
              <a:rPr lang="es-MX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Agregá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sus fotos.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-1" y="205979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Equipo ampliado (si lo hubiera)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1" name="Google Shape;111;p5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7</a:t>
            </a:fld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-1" y="1791057"/>
            <a:ext cx="9143998" cy="1561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es-MX" sz="2400" b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Detallá</a:t>
            </a: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la cantidad de integrantes del equipo, edad promedio </a:t>
            </a:r>
            <a:b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</a:b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y  formación de cada uno de ellos.</a:t>
            </a:r>
          </a:p>
          <a:p>
            <a:pPr algn="ctr">
              <a:buClr>
                <a:schemeClr val="dk1"/>
              </a:buClr>
              <a:buSzPts val="3200"/>
            </a:pPr>
            <a:endParaRPr lang="es-MX" sz="2400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  <a:buSzPts val="3200"/>
            </a:pPr>
            <a:r>
              <a:rPr lang="es-MX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Agregá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una foto del equipo completo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>
            <a:spLocks noGrp="1"/>
          </p:cNvSpPr>
          <p:nvPr>
            <p:ph type="title"/>
          </p:nvPr>
        </p:nvSpPr>
        <p:spPr>
          <a:xfrm>
            <a:off x="-1" y="205979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Mostranos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tu CANVAS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1" name="Google Shape;131;p7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8</a:t>
            </a:fld>
            <a:endParaRPr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BDFBB89E-312D-40E2-9BC7-B7B1E18F45A0}"/>
              </a:ext>
            </a:extLst>
          </p:cNvPr>
          <p:cNvGrpSpPr/>
          <p:nvPr/>
        </p:nvGrpSpPr>
        <p:grpSpPr>
          <a:xfrm>
            <a:off x="1050049" y="918242"/>
            <a:ext cx="7017929" cy="3554698"/>
            <a:chOff x="1050049" y="918242"/>
            <a:chExt cx="7017929" cy="3554698"/>
          </a:xfrm>
        </p:grpSpPr>
        <p:pic>
          <p:nvPicPr>
            <p:cNvPr id="1028" name="Picture 4" descr="Business Model Canvas (BMC) | Startupeable">
              <a:extLst>
                <a:ext uri="{FF2B5EF4-FFF2-40B4-BE49-F238E27FC236}">
                  <a16:creationId xmlns:a16="http://schemas.microsoft.com/office/drawing/2014/main" id="{E8384044-6473-4395-AA10-7743379972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1" t="9910" r="1351" b="2476"/>
            <a:stretch/>
          </p:blipFill>
          <p:spPr bwMode="auto">
            <a:xfrm>
              <a:off x="1050049" y="918242"/>
              <a:ext cx="7017929" cy="3554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2" name="Google Shape;132;p7"/>
            <p:cNvSpPr txBox="1"/>
            <p:nvPr/>
          </p:nvSpPr>
          <p:spPr>
            <a:xfrm>
              <a:off x="6676630" y="1815584"/>
              <a:ext cx="1309130" cy="5770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¿Quiénes son tus principales usuarios o clientes?</a:t>
              </a:r>
              <a:endParaRPr sz="11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endParaRPr>
            </a:p>
          </p:txBody>
        </p: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33CDE19D-DCBA-43B4-9EFC-72272E27C8B0}"/>
                </a:ext>
              </a:extLst>
            </p:cNvPr>
            <p:cNvSpPr txBox="1"/>
            <p:nvPr/>
          </p:nvSpPr>
          <p:spPr>
            <a:xfrm>
              <a:off x="3863340" y="1661160"/>
              <a:ext cx="1386840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¿Qué problema </a:t>
              </a:r>
              <a:r>
                <a:rPr lang="es-ES" sz="1100" dirty="0" err="1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resolvés</a:t>
              </a: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?</a:t>
              </a:r>
            </a:p>
            <a:p>
              <a:pPr algn="ctr"/>
              <a:endParaRPr lang="es-ES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¿Qué necesidad </a:t>
              </a:r>
              <a:r>
                <a:rPr lang="es-ES" sz="1100" dirty="0" err="1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satisfacés</a:t>
              </a: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?</a:t>
              </a:r>
            </a:p>
            <a:p>
              <a:pPr algn="ctr"/>
              <a:b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</a:b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¿Qué beneficios clave les </a:t>
              </a:r>
              <a:r>
                <a:rPr lang="es-ES" sz="1100" dirty="0" err="1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ofrecés</a:t>
              </a: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 a tus clientes?</a:t>
              </a:r>
            </a:p>
            <a:p>
              <a:pPr algn="ctr"/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6A8FDC21-3A06-4980-B449-48EA36713DF3}"/>
                </a:ext>
              </a:extLst>
            </p:cNvPr>
            <p:cNvSpPr txBox="1"/>
            <p:nvPr/>
          </p:nvSpPr>
          <p:spPr>
            <a:xfrm>
              <a:off x="5265420" y="2516207"/>
              <a:ext cx="138684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¿Cómo llegas a tus clientes y les </a:t>
              </a:r>
              <a:r>
                <a:rPr lang="es-ES" sz="1100" dirty="0" err="1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entregás</a:t>
              </a: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 tu solución?</a:t>
              </a:r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3A4BA340-2D4C-47DF-9FB7-CCCBDA3F2229}"/>
                </a:ext>
              </a:extLst>
            </p:cNvPr>
            <p:cNvSpPr txBox="1"/>
            <p:nvPr/>
          </p:nvSpPr>
          <p:spPr>
            <a:xfrm>
              <a:off x="5265420" y="1334691"/>
              <a:ext cx="138684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¿Cómo te vas a relacionar con cada segmento de clientes?</a:t>
              </a:r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CC535880-02BD-45B5-8633-5F4E761D30F2}"/>
                </a:ext>
              </a:extLst>
            </p:cNvPr>
            <p:cNvSpPr txBox="1"/>
            <p:nvPr/>
          </p:nvSpPr>
          <p:spPr>
            <a:xfrm>
              <a:off x="4579619" y="3835566"/>
              <a:ext cx="34061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¿Quién y cómo te paga por la propuesta de valor que </a:t>
              </a:r>
              <a:r>
                <a:rPr lang="es-ES" sz="1100" dirty="0" err="1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ofrecés</a:t>
              </a: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?</a:t>
              </a:r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9E11BB6-3FF0-457A-B1D1-24B9DDB21408}"/>
                </a:ext>
              </a:extLst>
            </p:cNvPr>
            <p:cNvSpPr txBox="1"/>
            <p:nvPr/>
          </p:nvSpPr>
          <p:spPr>
            <a:xfrm>
              <a:off x="2476501" y="2516597"/>
              <a:ext cx="138684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¿Qué necesitas tener o saber para que este modelo funcione?</a:t>
              </a:r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392EC4F-9FEF-4902-A06B-141AA9B9B898}"/>
                </a:ext>
              </a:extLst>
            </p:cNvPr>
            <p:cNvSpPr txBox="1"/>
            <p:nvPr/>
          </p:nvSpPr>
          <p:spPr>
            <a:xfrm>
              <a:off x="2394282" y="1288832"/>
              <a:ext cx="138684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¿Qué </a:t>
              </a:r>
              <a:r>
                <a:rPr lang="es-ES" sz="1100" dirty="0" err="1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tenes</a:t>
              </a: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 que hacer muy bien para entregar tu propuesta de valor?</a:t>
              </a:r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C1F58117-5F62-417C-8918-D66C43C0CDAA}"/>
                </a:ext>
              </a:extLst>
            </p:cNvPr>
            <p:cNvSpPr/>
            <p:nvPr/>
          </p:nvSpPr>
          <p:spPr>
            <a:xfrm>
              <a:off x="1115625" y="1840270"/>
              <a:ext cx="134563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¿Quiénes aportan recursos o saberes clave a este modelo?</a:t>
              </a:r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E9CC7F99-B2C3-4572-B4BD-23EB178CFE87}"/>
                </a:ext>
              </a:extLst>
            </p:cNvPr>
            <p:cNvSpPr txBox="1"/>
            <p:nvPr/>
          </p:nvSpPr>
          <p:spPr>
            <a:xfrm>
              <a:off x="1104900" y="3844230"/>
              <a:ext cx="345948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¿Cuáles son los principales costos para operar </a:t>
              </a:r>
              <a:b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</a:br>
              <a:r>
                <a:rPr lang="es-ES" sz="1100" dirty="0">
                  <a:highlight>
                    <a:srgbClr val="FFFF00"/>
                  </a:highlight>
                  <a:latin typeface="Roboto Condensed" panose="02000000000000000000" pitchFamily="2" charset="0"/>
                  <a:ea typeface="Roboto Condensed" panose="02000000000000000000" pitchFamily="2" charset="0"/>
                </a:rPr>
                <a:t>este modelo?</a:t>
              </a:r>
              <a:endParaRPr lang="es-AR" sz="1100" dirty="0">
                <a:highlight>
                  <a:srgbClr val="FFFF00"/>
                </a:highlight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>
            <a:spLocks noGrp="1"/>
          </p:cNvSpPr>
          <p:nvPr>
            <p:ph type="title"/>
          </p:nvPr>
        </p:nvSpPr>
        <p:spPr>
          <a:xfrm>
            <a:off x="0" y="546220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Aspectos diferenciales de tu modelo de negocio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1" name="Google Shape;131;p7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9</a:t>
            </a:fld>
            <a:endParaRPr/>
          </a:p>
        </p:txBody>
      </p:sp>
      <p:sp>
        <p:nvSpPr>
          <p:cNvPr id="17" name="Google Shape;83;p2">
            <a:extLst>
              <a:ext uri="{FF2B5EF4-FFF2-40B4-BE49-F238E27FC236}">
                <a16:creationId xmlns:a16="http://schemas.microsoft.com/office/drawing/2014/main" id="{151277A0-0049-4E5E-9CA1-F5A09206C84C}"/>
              </a:ext>
            </a:extLst>
          </p:cNvPr>
          <p:cNvSpPr txBox="1"/>
          <p:nvPr/>
        </p:nvSpPr>
        <p:spPr>
          <a:xfrm>
            <a:off x="-68579" y="2028825"/>
            <a:ext cx="9143999" cy="108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s-MX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Podés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incluir 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un texto de no más de 100 palabras </a:t>
            </a:r>
            <a:b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</a:b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para destacar los aspectos diferenciales </a:t>
            </a:r>
            <a:b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</a:b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que </a:t>
            </a:r>
            <a:r>
              <a:rPr lang="es-MX" sz="2400" b="0" i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querés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enfatizar.</a:t>
            </a:r>
            <a:endParaRPr sz="2400" b="0" i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49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>
            <a:spLocks noGrp="1"/>
          </p:cNvSpPr>
          <p:nvPr>
            <p:ph type="title"/>
          </p:nvPr>
        </p:nvSpPr>
        <p:spPr>
          <a:xfrm>
            <a:off x="0" y="437486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Modelo de monetización</a:t>
            </a:r>
            <a:b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1" name="Google Shape;131;p7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10</a:t>
            </a:fld>
            <a:endParaRPr/>
          </a:p>
        </p:txBody>
      </p:sp>
      <p:sp>
        <p:nvSpPr>
          <p:cNvPr id="17" name="Google Shape;83;p2">
            <a:extLst>
              <a:ext uri="{FF2B5EF4-FFF2-40B4-BE49-F238E27FC236}">
                <a16:creationId xmlns:a16="http://schemas.microsoft.com/office/drawing/2014/main" id="{151277A0-0049-4E5E-9CA1-F5A09206C84C}"/>
              </a:ext>
            </a:extLst>
          </p:cNvPr>
          <p:cNvSpPr txBox="1"/>
          <p:nvPr/>
        </p:nvSpPr>
        <p:spPr>
          <a:xfrm>
            <a:off x="0" y="2028825"/>
            <a:ext cx="9144000" cy="108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s-MX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Podés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incluir 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una tabla o un texto de no más de 100 palabras para contarnos como </a:t>
            </a:r>
            <a:r>
              <a:rPr lang="es-MX" sz="2400" b="0" i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pensás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monetizar.</a:t>
            </a:r>
            <a:endParaRPr sz="2400" b="0" i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64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>
            <a:spLocks noGrp="1"/>
          </p:cNvSpPr>
          <p:nvPr>
            <p:ph type="title"/>
          </p:nvPr>
        </p:nvSpPr>
        <p:spPr>
          <a:xfrm>
            <a:off x="-1" y="205979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Cúal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es tu mercado y su magnitud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49" name="Google Shape;149;p9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11</a:t>
            </a:fld>
            <a:endParaRPr/>
          </a:p>
        </p:txBody>
      </p:sp>
      <p:sp>
        <p:nvSpPr>
          <p:cNvPr id="150" name="Google Shape;150;p9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-1" y="1664172"/>
            <a:ext cx="9143998" cy="181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2400"/>
            </a:pPr>
            <a:r>
              <a:rPr lang="es-ES" sz="2400" b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Informá</a:t>
            </a:r>
            <a:r>
              <a:rPr lang="es-ES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: </a:t>
            </a:r>
          </a:p>
          <a:p>
            <a:pPr lvl="0" algn="ctr">
              <a:buClr>
                <a:schemeClr val="dk1"/>
              </a:buClr>
              <a:buSzPts val="2400"/>
            </a:pPr>
            <a:r>
              <a:rPr lang="es-ES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TAM (</a:t>
            </a:r>
            <a:r>
              <a:rPr lang="es-AR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Mercado Total Potencial)</a:t>
            </a:r>
          </a:p>
          <a:p>
            <a:pPr lvl="0" algn="ctr">
              <a:buClr>
                <a:schemeClr val="dk1"/>
              </a:buClr>
              <a:buSzPts val="2400"/>
            </a:pPr>
            <a:r>
              <a:rPr lang="es-AR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SAM (Mercado Disponible Atendible)</a:t>
            </a:r>
          </a:p>
          <a:p>
            <a:pPr lvl="0" algn="ctr">
              <a:buClr>
                <a:schemeClr val="dk1"/>
              </a:buClr>
              <a:buSzPts val="2400"/>
            </a:pPr>
            <a:r>
              <a:rPr lang="es-AR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SOM (Mercado Objetivo Alcanzable)</a:t>
            </a:r>
          </a:p>
          <a:p>
            <a:pPr lvl="0" algn="ctr">
              <a:buClr>
                <a:schemeClr val="dk1"/>
              </a:buClr>
              <a:buSzPts val="2400"/>
            </a:pPr>
            <a:endParaRPr lang="es-ES"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2400"/>
            </a:pPr>
            <a:r>
              <a:rPr lang="es-ES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¿C</a:t>
            </a:r>
            <a:r>
              <a:rPr lang="es-AR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uál</a:t>
            </a:r>
            <a:r>
              <a:rPr lang="es-AR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es tu segmento de clientes?</a:t>
            </a: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 txBox="1">
            <a:spLocks noGrp="1"/>
          </p:cNvSpPr>
          <p:nvPr>
            <p:ph type="title"/>
          </p:nvPr>
        </p:nvSpPr>
        <p:spPr>
          <a:xfrm>
            <a:off x="-2" y="501922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Presentá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tu planificación financiera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40" name="Google Shape;140;p8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12</a:t>
            </a:fld>
            <a:endParaRPr/>
          </a:p>
        </p:txBody>
      </p:sp>
      <p:sp>
        <p:nvSpPr>
          <p:cNvPr id="141" name="Google Shape;141;p8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 txBox="1"/>
          <p:nvPr/>
        </p:nvSpPr>
        <p:spPr>
          <a:xfrm>
            <a:off x="-1" y="1829845"/>
            <a:ext cx="9143998" cy="186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Incluí una imagen donde podamos observar </a:t>
            </a:r>
            <a:b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</a:b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tu proyección de ingresos y egresos.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endParaRPr lang="es-MX"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¿Q</a:t>
            </a:r>
            <a:r>
              <a:rPr lang="es-MX" sz="2400" b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ué supuestos tuviste en cuenta para realizarla?</a:t>
            </a:r>
            <a:endParaRPr sz="2400" b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 txBox="1">
            <a:spLocks noGrp="1"/>
          </p:cNvSpPr>
          <p:nvPr>
            <p:ph type="title"/>
          </p:nvPr>
        </p:nvSpPr>
        <p:spPr>
          <a:xfrm>
            <a:off x="1" y="627502"/>
            <a:ext cx="914399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¿Cómo </a:t>
            </a:r>
            <a:r>
              <a:rPr lang="es-MX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planificás</a:t>
            </a:r>
            <a:r>
              <a:rPr lang="es-MX" dirty="0">
                <a:latin typeface="Roboto Condensed" panose="02000000000000000000" pitchFamily="2" charset="0"/>
                <a:ea typeface="Roboto Condensed" panose="02000000000000000000" pitchFamily="2" charset="0"/>
              </a:rPr>
              <a:t> la expansión de tu proyecto?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40" name="Google Shape;140;p8"/>
          <p:cNvSpPr txBox="1">
            <a:spLocks noGrp="1"/>
          </p:cNvSpPr>
          <p:nvPr>
            <p:ph type="sldNum" idx="12"/>
          </p:nvPr>
        </p:nvSpPr>
        <p:spPr>
          <a:xfrm>
            <a:off x="7010399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13</a:t>
            </a:fld>
            <a:endParaRPr/>
          </a:p>
        </p:txBody>
      </p:sp>
      <p:sp>
        <p:nvSpPr>
          <p:cNvPr id="141" name="Google Shape;141;p8"/>
          <p:cNvSpPr txBox="1"/>
          <p:nvPr/>
        </p:nvSpPr>
        <p:spPr>
          <a:xfrm>
            <a:off x="667820" y="146920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3;p2">
            <a:extLst>
              <a:ext uri="{FF2B5EF4-FFF2-40B4-BE49-F238E27FC236}">
                <a16:creationId xmlns:a16="http://schemas.microsoft.com/office/drawing/2014/main" id="{28DBFF97-BB5B-4586-B933-F42EBB59EBBF}"/>
              </a:ext>
            </a:extLst>
          </p:cNvPr>
          <p:cNvSpPr txBox="1"/>
          <p:nvPr/>
        </p:nvSpPr>
        <p:spPr>
          <a:xfrm>
            <a:off x="1" y="2216972"/>
            <a:ext cx="9143999" cy="108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s-MX" sz="2400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Podés</a:t>
            </a:r>
            <a:r>
              <a:rPr lang="es-MX" sz="2400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incluir 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un texto de no más de 100 palabras </a:t>
            </a:r>
            <a:b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</a:b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para contarnos cómo </a:t>
            </a:r>
            <a:r>
              <a:rPr lang="es-MX" sz="2400" b="0" i="0" u="none" strike="noStrike" cap="none" dirty="0" err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pensás</a:t>
            </a:r>
            <a:r>
              <a:rPr lang="es-MX" sz="2400" b="0" i="0" u="none" strike="noStrike" cap="none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rPr>
              <a:t> la expansión de tu negocio</a:t>
            </a:r>
            <a:endParaRPr sz="2400" b="0" i="0" u="none" strike="noStrike" cap="none" dirty="0">
              <a:solidFill>
                <a:schemeClr val="dk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7700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plantillas CREA 16.9_nueva">
  <a:themeElements>
    <a:clrScheme name="CREA">
      <a:dk1>
        <a:srgbClr val="000000"/>
      </a:dk1>
      <a:lt1>
        <a:srgbClr val="FFFFFF"/>
      </a:lt1>
      <a:dk2>
        <a:srgbClr val="5E554A"/>
      </a:dk2>
      <a:lt2>
        <a:srgbClr val="FFFFFF"/>
      </a:lt2>
      <a:accent1>
        <a:srgbClr val="FDA023"/>
      </a:accent1>
      <a:accent2>
        <a:srgbClr val="DA4B14"/>
      </a:accent2>
      <a:accent3>
        <a:srgbClr val="226871"/>
      </a:accent3>
      <a:accent4>
        <a:srgbClr val="52962B"/>
      </a:accent4>
      <a:accent5>
        <a:srgbClr val="968B83"/>
      </a:accent5>
      <a:accent6>
        <a:srgbClr val="C5D121"/>
      </a:accent6>
      <a:hlink>
        <a:srgbClr val="000000"/>
      </a:hlink>
      <a:folHlink>
        <a:srgbClr val="C8C8C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495</Words>
  <Application>Microsoft Office PowerPoint</Application>
  <PresentationFormat>On-screen Show (16:9)</PresentationFormat>
  <Paragraphs>68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Roboto Condensed</vt:lpstr>
      <vt:lpstr>Calibri</vt:lpstr>
      <vt:lpstr>Arial</vt:lpstr>
      <vt:lpstr>plantillas CREA 16.9_nueva</vt:lpstr>
      <vt:lpstr>Título del proyecto</vt:lpstr>
      <vt:lpstr>¿Qué problema resuelve tu proyecto?  ¿Qué desafío aborda?</vt:lpstr>
      <vt:lpstr>Presentá la solución que proponés  Indicá el estadio de desarrollo  en que se encuentra </vt:lpstr>
      <vt:lpstr>Explicá qué resuelve la solución que proponés</vt:lpstr>
      <vt:lpstr>¿Que valor diferencial aporta la solución  que proponés? </vt:lpstr>
      <vt:lpstr>Perfil de los emprendedores fundadores </vt:lpstr>
      <vt:lpstr>Equipo ampliado (si lo hubiera) </vt:lpstr>
      <vt:lpstr>Mostranos tu CANVAS </vt:lpstr>
      <vt:lpstr>Aspectos diferenciales de tu modelo de negocio </vt:lpstr>
      <vt:lpstr>Modelo de monetización </vt:lpstr>
      <vt:lpstr>Cúal es tu mercado y su magnitud</vt:lpstr>
      <vt:lpstr>Presentá tu planificación financiera</vt:lpstr>
      <vt:lpstr>¿Cómo planificás la expansión de tu proyecto?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del proyecto</dc:title>
  <dc:creator>ACME</dc:creator>
  <cp:lastModifiedBy>José Silvosa(Kitten)</cp:lastModifiedBy>
  <cp:revision>24</cp:revision>
  <dcterms:created xsi:type="dcterms:W3CDTF">2018-05-14T13:00:45Z</dcterms:created>
  <dcterms:modified xsi:type="dcterms:W3CDTF">2026-02-27T20:16:40Z</dcterms:modified>
</cp:coreProperties>
</file>